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1" r:id="rId4"/>
    <p:sldId id="282" r:id="rId5"/>
    <p:sldId id="270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3478" autoAdjust="0"/>
  </p:normalViewPr>
  <p:slideViewPr>
    <p:cSldViewPr snapToGrid="0">
      <p:cViewPr varScale="1">
        <p:scale>
          <a:sx n="60" d="100"/>
          <a:sy n="60" d="100"/>
        </p:scale>
        <p:origin x="48" y="46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92D4CAC-4179-0F40-A608-3BF6DE1E96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3658B5-F769-4C87-3A88-0A253CD87D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5130C-7061-4BFD-B488-980005056370}" type="datetime1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EC9F0B-AA96-8CB5-C3CC-886BA760B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07EBE0-EE79-0AAD-993A-EC5D4749ED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34FB2-C0D4-46C8-A1FD-EA4E204B1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1462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5A1F-5E8A-4876-99C4-41C5E4833923}" type="datetime1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2EA62-4985-4D0C-930F-CB356769E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2287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AD5A1F-5E8A-4876-99C4-41C5E4833923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2EA62-4985-4D0C-930F-CB356769E2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7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02A2A-1817-40BF-9519-2F9709EC9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E87718-97E7-4589-88B5-E336CC973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2D16E-289D-41D9-805E-EC3FAD2B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899B-9FB7-419B-BE2F-9E3AEDB3DD10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58F148-5F56-4FAF-8EE9-887C199D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101588-5743-4DDE-90C7-F23158AD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6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DA925-9805-4E03-AA73-CAF13160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A0C8A1-231A-49B4-B608-0C11400EE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AE5D55-FAB5-418C-AF9A-0C5B260F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B5CF-8934-4B8D-93B1-50CA2D29E5FE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681D2A-FBBD-44FD-AE39-7323B42B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8A0E30-3A6D-4AC7-BE6F-77C4FA5A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FD45EC-8280-49D9-9093-8195CA618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F6D90F-30E3-4682-AB64-FA5F9D987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6F479-164A-4C4C-83C1-1DF2906D3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C5060-4CC8-4E21-B7D2-E745F4FA4A73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3A2B6D-88BB-4E0D-957E-997EDFD0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6116A-F81B-49B6-B438-E8AD51EA5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0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A80A4-A069-4874-B02F-1B68ADD2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A480BB-66AC-4A31-B04C-03641C76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8A42AC-7245-4487-AA1D-A41798A6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7550-4B52-48EC-90D5-25F2DC0609C2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BC8C3-CC57-47AE-92CE-F3E76907F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961795-E0BA-4750-B159-0A731E32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2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40F8F-D994-4D07-AE59-015760D8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B40771-A0BC-4E6A-A081-F1CB735CA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503285-6792-4F8B-881C-321B1435F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33C6-54A7-4815-91E5-E03B687A4C16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1CD046-02F5-4CEE-B48D-BC594E1D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0B941-B18E-4825-B59C-81DFFC96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D436BE-FF93-4502-9DE0-AF1C9B58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CEA406-2716-410C-82E6-4F7F246CA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441904-3C83-4484-AF5B-DB5CB4BBA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04C7EB-E43A-4A6B-A926-32EFDA5D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F5F9-C984-4C76-8695-EBB30DCBA894}" type="datetime1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B6E169-D001-4B34-B7DA-ACBB2E8F1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E002DB-607D-42B4-8402-95DB3663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95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FF0BE-3E34-4425-9FCB-2C459433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709246-B5E0-4D85-A93C-3532C6E54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EEB342-D9E3-4CFD-B3BE-F1A48479B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407501-E561-4D41-B773-3831DA4BDD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215E2F-2C71-435A-9144-0EABDD786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E7F732-6C8D-4D61-8C22-198FD23C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21EFB-3981-4835-A169-C07C34073FDC}" type="datetime1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3CD28FC-6C64-4597-A4DC-0AEFF2CE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B4FA5-5992-4EF5-AACB-E9119E6E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0A1AF-9CAA-44F9-9078-00E62B08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F36939-D8FF-42AB-9262-E9448702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49E3-1476-4981-87A1-447CB45A08E5}" type="datetime1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8F9C3C-AE6C-4228-9F79-69A805F4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C8E25A-FFB4-4D57-B7B0-D3A5EFA4E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BB49E2-A7DD-4072-A259-58E32DE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F4814-D41E-476E-B609-76E81E87CE77}" type="datetime1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2DD056-C7C5-4A9F-B591-8288A194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F1991F-478E-4F2B-AADD-3DC0E9A8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1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21E656-55B7-4B17-8107-605802915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1B9645-4964-4AF6-9F36-E0DA7CB84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02A78C-3062-4217-B512-865226ADA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AE64F3-17B5-4AAC-B063-127F21F4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B2A5-CB3F-40AB-BCFC-DCBD4BF52842}" type="datetime1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058C53-0268-44B2-B782-5C99A35C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7B4479-9BA6-44FE-9B87-2E320840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37DA5-B083-4C7A-A267-8D5A160A6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6E8C81-B369-4C66-B57B-E673AAC49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0DF643-DB05-4251-B846-9DB1020CF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D47843-F8B3-4DC7-837A-ABD72278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F631-159C-4E41-841E-E1B982C614B5}" type="datetime1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2387E0-2CAC-4C90-BBAC-F67891DA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710835-A699-4596-8A13-89EC8852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0F430-70E9-4EFD-A62B-A8A5F8C58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9B14FC-777B-4C26-AE8E-F266E188C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BCEF7-8E36-4A4D-AE36-5C267E095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3A28-35D9-4DE8-8ACB-F1653E0F4C95}" type="datetime1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40E91-4B05-4A75-8109-BAAB95C87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A3112-3751-45CE-BF54-548B1843A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3D95B-C1BA-47DE-9D73-E9CFBF713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7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E4768-B172-4A47-A654-E6EB82AC7D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Узлы позиционера в составе Клепального комплекса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2A7CCC4-5DB9-E2AB-86C0-A0C889FF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3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E50D44-E594-448E-834F-C574F81B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/>
              <a:t> </a:t>
            </a:r>
            <a:r>
              <a:rPr lang="ru-RU" sz="4000" dirty="0"/>
              <a:t>Балка поперечная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BDC1814-3DFA-45B2-B4C9-4E235E8B99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7850"/>
            <a:ext cx="6421788" cy="4351338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6029372-EE9F-4F5B-84F7-BCD69F71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7A7EEB-1A5D-4964-A7AB-1DEA38C8B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50405"/>
              </p:ext>
            </p:extLst>
          </p:nvPr>
        </p:nvGraphicFramePr>
        <p:xfrm>
          <a:off x="7404652" y="1847850"/>
          <a:ext cx="3617662" cy="4351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833">
                  <a:extLst>
                    <a:ext uri="{9D8B030D-6E8A-4147-A177-3AD203B41FA5}">
                      <a16:colId xmlns:a16="http://schemas.microsoft.com/office/drawing/2014/main" val="3419566200"/>
                    </a:ext>
                  </a:extLst>
                </a:gridCol>
                <a:gridCol w="714465">
                  <a:extLst>
                    <a:ext uri="{9D8B030D-6E8A-4147-A177-3AD203B41FA5}">
                      <a16:colId xmlns:a16="http://schemas.microsoft.com/office/drawing/2014/main" val="1870388846"/>
                    </a:ext>
                  </a:extLst>
                </a:gridCol>
                <a:gridCol w="832843">
                  <a:extLst>
                    <a:ext uri="{9D8B030D-6E8A-4147-A177-3AD203B41FA5}">
                      <a16:colId xmlns:a16="http://schemas.microsoft.com/office/drawing/2014/main" val="3177826206"/>
                    </a:ext>
                  </a:extLst>
                </a:gridCol>
                <a:gridCol w="765678">
                  <a:extLst>
                    <a:ext uri="{9D8B030D-6E8A-4147-A177-3AD203B41FA5}">
                      <a16:colId xmlns:a16="http://schemas.microsoft.com/office/drawing/2014/main" val="897576675"/>
                    </a:ext>
                  </a:extLst>
                </a:gridCol>
                <a:gridCol w="832843">
                  <a:extLst>
                    <a:ext uri="{9D8B030D-6E8A-4147-A177-3AD203B41FA5}">
                      <a16:colId xmlns:a16="http://schemas.microsoft.com/office/drawing/2014/main" val="1379879825"/>
                    </a:ext>
                  </a:extLst>
                </a:gridCol>
              </a:tblGrid>
              <a:tr h="423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Длина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Ширина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Толщина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Кол-во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731756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544818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37016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934019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265541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041983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752162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873142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6365049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354977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121317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938055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078015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640070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212095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480631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37836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5505492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088663"/>
                  </a:ext>
                </a:extLst>
              </a:tr>
              <a:tr h="2067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08198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990C76-6FBA-4A8A-866C-443A1F4C3FF8}"/>
              </a:ext>
            </a:extLst>
          </p:cNvPr>
          <p:cNvSpPr txBox="1"/>
          <p:nvPr/>
        </p:nvSpPr>
        <p:spPr>
          <a:xfrm>
            <a:off x="5801967" y="1321356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 сварных заготовок</a:t>
            </a:r>
          </a:p>
        </p:txBody>
      </p:sp>
    </p:spTree>
    <p:extLst>
      <p:ext uri="{BB962C8B-B14F-4D97-AF65-F5344CB8AC3E}">
        <p14:creationId xmlns:p14="http://schemas.microsoft.com/office/powerpoint/2010/main" val="79966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0412F-736B-4B04-B17F-93EEF9F6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Балка продольная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954A14-C183-4053-952B-0FB46D81E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D7B357-4CC7-410F-BA7B-D44267FD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7D4FB61-B657-42D6-A2EB-F417105810B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E15609D-B32F-4BD3-834E-93E4EB584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8" y="1292087"/>
            <a:ext cx="6263946" cy="5064263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D9C2B0C-F78C-4767-80B9-D0ABE256F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15043"/>
              </p:ext>
            </p:extLst>
          </p:nvPr>
        </p:nvGraphicFramePr>
        <p:xfrm>
          <a:off x="6887817" y="1752879"/>
          <a:ext cx="4731024" cy="460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645">
                  <a:extLst>
                    <a:ext uri="{9D8B030D-6E8A-4147-A177-3AD203B41FA5}">
                      <a16:colId xmlns:a16="http://schemas.microsoft.com/office/drawing/2014/main" val="1888879570"/>
                    </a:ext>
                  </a:extLst>
                </a:gridCol>
                <a:gridCol w="705096">
                  <a:extLst>
                    <a:ext uri="{9D8B030D-6E8A-4147-A177-3AD203B41FA5}">
                      <a16:colId xmlns:a16="http://schemas.microsoft.com/office/drawing/2014/main" val="4203799727"/>
                    </a:ext>
                  </a:extLst>
                </a:gridCol>
                <a:gridCol w="821922">
                  <a:extLst>
                    <a:ext uri="{9D8B030D-6E8A-4147-A177-3AD203B41FA5}">
                      <a16:colId xmlns:a16="http://schemas.microsoft.com/office/drawing/2014/main" val="2125140295"/>
                    </a:ext>
                  </a:extLst>
                </a:gridCol>
                <a:gridCol w="755639">
                  <a:extLst>
                    <a:ext uri="{9D8B030D-6E8A-4147-A177-3AD203B41FA5}">
                      <a16:colId xmlns:a16="http://schemas.microsoft.com/office/drawing/2014/main" val="3279810316"/>
                    </a:ext>
                  </a:extLst>
                </a:gridCol>
                <a:gridCol w="821922">
                  <a:extLst>
                    <a:ext uri="{9D8B030D-6E8A-4147-A177-3AD203B41FA5}">
                      <a16:colId xmlns:a16="http://schemas.microsoft.com/office/drawing/2014/main" val="1317094728"/>
                    </a:ext>
                  </a:extLst>
                </a:gridCol>
                <a:gridCol w="1160800">
                  <a:extLst>
                    <a:ext uri="{9D8B030D-6E8A-4147-A177-3AD203B41FA5}">
                      <a16:colId xmlns:a16="http://schemas.microsoft.com/office/drawing/2014/main" val="2228122092"/>
                    </a:ext>
                  </a:extLst>
                </a:gridCol>
              </a:tblGrid>
              <a:tr h="722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Длина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Ширина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Толщина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293519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673153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8580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356487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6980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893831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250420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643952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раскрой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9739097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048966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254964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162161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100310"/>
                  </a:ext>
                </a:extLst>
              </a:tr>
              <a:tr h="352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24684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722447E-7846-44BB-A980-91AE0A6332CA}"/>
              </a:ext>
            </a:extLst>
          </p:cNvPr>
          <p:cNvSpPr txBox="1"/>
          <p:nvPr/>
        </p:nvSpPr>
        <p:spPr>
          <a:xfrm>
            <a:off x="6204501" y="1204159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 сварных заготовок</a:t>
            </a:r>
          </a:p>
        </p:txBody>
      </p:sp>
    </p:spTree>
    <p:extLst>
      <p:ext uri="{BB962C8B-B14F-4D97-AF65-F5344CB8AC3E}">
        <p14:creationId xmlns:p14="http://schemas.microsoft.com/office/powerpoint/2010/main" val="38204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A09F0-0689-4817-891C-A12443A3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Узел крепления рамы 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2FBBC9-626E-4222-82AB-47080CB6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12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9DC54AB-0CF8-4547-A87C-21BFAE663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07" y="1870075"/>
            <a:ext cx="6089788" cy="4851400"/>
          </a:xfrm>
          <a:prstGeom prst="rect">
            <a:avLst/>
          </a:prstGeom>
        </p:spPr>
      </p:pic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97C249B0-B745-4740-BCD2-8F1AEC0AF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88792"/>
              </p:ext>
            </p:extLst>
          </p:nvPr>
        </p:nvGraphicFramePr>
        <p:xfrm>
          <a:off x="6997700" y="2373868"/>
          <a:ext cx="5092700" cy="425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214">
                  <a:extLst>
                    <a:ext uri="{9D8B030D-6E8A-4147-A177-3AD203B41FA5}">
                      <a16:colId xmlns:a16="http://schemas.microsoft.com/office/drawing/2014/main" val="3330092821"/>
                    </a:ext>
                  </a:extLst>
                </a:gridCol>
                <a:gridCol w="1005776">
                  <a:extLst>
                    <a:ext uri="{9D8B030D-6E8A-4147-A177-3AD203B41FA5}">
                      <a16:colId xmlns:a16="http://schemas.microsoft.com/office/drawing/2014/main" val="1330414530"/>
                    </a:ext>
                  </a:extLst>
                </a:gridCol>
                <a:gridCol w="1172420">
                  <a:extLst>
                    <a:ext uri="{9D8B030D-6E8A-4147-A177-3AD203B41FA5}">
                      <a16:colId xmlns:a16="http://schemas.microsoft.com/office/drawing/2014/main" val="2935353322"/>
                    </a:ext>
                  </a:extLst>
                </a:gridCol>
                <a:gridCol w="1077870">
                  <a:extLst>
                    <a:ext uri="{9D8B030D-6E8A-4147-A177-3AD203B41FA5}">
                      <a16:colId xmlns:a16="http://schemas.microsoft.com/office/drawing/2014/main" val="2199587271"/>
                    </a:ext>
                  </a:extLst>
                </a:gridCol>
                <a:gridCol w="1172420">
                  <a:extLst>
                    <a:ext uri="{9D8B030D-6E8A-4147-A177-3AD203B41FA5}">
                      <a16:colId xmlns:a16="http://schemas.microsoft.com/office/drawing/2014/main" val="4168412192"/>
                    </a:ext>
                  </a:extLst>
                </a:gridCol>
              </a:tblGrid>
              <a:tr h="11864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Диаметр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(длина)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Ширина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Толщина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778489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22151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9322176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351311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(460)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095081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(154)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211583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624548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960192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69891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B82C84F5-5C54-403A-A38E-93669E948C89}"/>
              </a:ext>
            </a:extLst>
          </p:cNvPr>
          <p:cNvSpPr txBox="1"/>
          <p:nvPr/>
        </p:nvSpPr>
        <p:spPr>
          <a:xfrm>
            <a:off x="7664588" y="1847612"/>
            <a:ext cx="41399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</a:t>
            </a:r>
          </a:p>
        </p:txBody>
      </p:sp>
    </p:spTree>
    <p:extLst>
      <p:ext uri="{BB962C8B-B14F-4D97-AF65-F5344CB8AC3E}">
        <p14:creationId xmlns:p14="http://schemas.microsoft.com/office/powerpoint/2010/main" val="47948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0E549-CEDD-4DBD-95FF-44009545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Узел крепления рамы С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6A8531B-7F5D-4B4E-BCCE-A35644DA7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005012"/>
            <a:ext cx="6087664" cy="4351338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75BAE7-2B9C-4267-8B82-AA7580AA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F3D1247-57B2-433B-88F8-9BE3DCE5B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99387"/>
              </p:ext>
            </p:extLst>
          </p:nvPr>
        </p:nvGraphicFramePr>
        <p:xfrm>
          <a:off x="7007224" y="2260595"/>
          <a:ext cx="4956175" cy="4095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620">
                  <a:extLst>
                    <a:ext uri="{9D8B030D-6E8A-4147-A177-3AD203B41FA5}">
                      <a16:colId xmlns:a16="http://schemas.microsoft.com/office/drawing/2014/main" val="2948367680"/>
                    </a:ext>
                  </a:extLst>
                </a:gridCol>
                <a:gridCol w="1666645">
                  <a:extLst>
                    <a:ext uri="{9D8B030D-6E8A-4147-A177-3AD203B41FA5}">
                      <a16:colId xmlns:a16="http://schemas.microsoft.com/office/drawing/2014/main" val="2999886732"/>
                    </a:ext>
                  </a:extLst>
                </a:gridCol>
                <a:gridCol w="943671">
                  <a:extLst>
                    <a:ext uri="{9D8B030D-6E8A-4147-A177-3AD203B41FA5}">
                      <a16:colId xmlns:a16="http://schemas.microsoft.com/office/drawing/2014/main" val="420577420"/>
                    </a:ext>
                  </a:extLst>
                </a:gridCol>
                <a:gridCol w="867568">
                  <a:extLst>
                    <a:ext uri="{9D8B030D-6E8A-4147-A177-3AD203B41FA5}">
                      <a16:colId xmlns:a16="http://schemas.microsoft.com/office/drawing/2014/main" val="2961433552"/>
                    </a:ext>
                  </a:extLst>
                </a:gridCol>
                <a:gridCol w="943671">
                  <a:extLst>
                    <a:ext uri="{9D8B030D-6E8A-4147-A177-3AD203B41FA5}">
                      <a16:colId xmlns:a16="http://schemas.microsoft.com/office/drawing/2014/main" val="2969063584"/>
                    </a:ext>
                  </a:extLst>
                </a:gridCol>
              </a:tblGrid>
              <a:tr h="642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Диаметр(длина)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Ширина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Толщина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Кол-во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6879133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278765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5109152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868850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(154)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074822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172261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1206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902833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(80)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996219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258532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(511)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492167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(120)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161659"/>
                  </a:ext>
                </a:extLst>
              </a:tr>
              <a:tr h="313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(1200)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97917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7BDEC6F-A429-410A-A742-798711BF4742}"/>
              </a:ext>
            </a:extLst>
          </p:cNvPr>
          <p:cNvSpPr txBox="1"/>
          <p:nvPr/>
        </p:nvSpPr>
        <p:spPr>
          <a:xfrm>
            <a:off x="6437311" y="171080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</a:t>
            </a:r>
          </a:p>
        </p:txBody>
      </p:sp>
    </p:spTree>
    <p:extLst>
      <p:ext uri="{BB962C8B-B14F-4D97-AF65-F5344CB8AC3E}">
        <p14:creationId xmlns:p14="http://schemas.microsoft.com/office/powerpoint/2010/main" val="878180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A3F7C-EAA1-4132-B7E7-1F4B5979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Привод 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899F94B-AB52-4BE3-9A13-FCDD1C88D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4" y="2005012"/>
            <a:ext cx="6087754" cy="4351338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B10F80-2278-4892-8C6F-171492DA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14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F79ED2-A7F1-4A59-99FC-EF1874C9F3CE}"/>
              </a:ext>
            </a:extLst>
          </p:cNvPr>
          <p:cNvSpPr txBox="1"/>
          <p:nvPr/>
        </p:nvSpPr>
        <p:spPr>
          <a:xfrm>
            <a:off x="7404100" y="2642791"/>
            <a:ext cx="3505200" cy="2103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016000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Зубчатое прямозубое колесо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016000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6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016000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133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016000" algn="l"/>
              </a:tabLs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66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016000" algn="l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1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3448A1B6-2E2F-D586-CAC7-CFA9843B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801"/>
            <a:ext cx="12192000" cy="8255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Сварной каркас колонны позиционера. Общий вид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id="{0627418C-99A2-41D3-BBDB-1039C9E73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2</a:t>
            </a:fld>
            <a:endParaRPr lang="ru-RU"/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BE47B4A9-A4BF-34AA-7FE2-A199FA54ACDD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9DE07FE-0D15-7E87-0AA0-81A008A8B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B322B7-2880-9082-01C7-CB561667A30A}"/>
              </a:ext>
            </a:extLst>
          </p:cNvPr>
          <p:cNvSpPr txBox="1"/>
          <p:nvPr/>
        </p:nvSpPr>
        <p:spPr>
          <a:xfrm>
            <a:off x="3923931" y="1466515"/>
            <a:ext cx="76853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Franklin Gothic Book" panose="020B0503020102020204" pitchFamily="34" charset="0"/>
              </a:rPr>
              <a:t>«</a:t>
            </a:r>
            <a:r>
              <a:rPr lang="ru-RU" sz="2000" dirty="0">
                <a:latin typeface="Franklin Gothic Book" panose="020B0503020102020204" pitchFamily="34" charset="0"/>
              </a:rPr>
              <a:t>Сварной каркас» узел состоящий из 10 деталей. 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Общие допуски по ГОСТ 30893.2-</a:t>
            </a:r>
            <a:r>
              <a:rPr lang="en-US" sz="2000" dirty="0" err="1">
                <a:latin typeface="Franklin Gothic Book" panose="020B0503020102020204" pitchFamily="34" charset="0"/>
              </a:rPr>
              <a:t>mK</a:t>
            </a:r>
            <a:endParaRPr lang="ru-RU" sz="2000" dirty="0">
              <a:latin typeface="Franklin Gothic Book" panose="020B0503020102020204" pitchFamily="34" charset="0"/>
            </a:endParaRP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Подготовка соединений под сварку по ГОСТ </a:t>
            </a:r>
            <a:r>
              <a:rPr lang="en-US" sz="2000" dirty="0">
                <a:latin typeface="Franklin Gothic Book" panose="020B0503020102020204" pitchFamily="34" charset="0"/>
              </a:rPr>
              <a:t>ISO 9692-1</a:t>
            </a:r>
            <a:r>
              <a:rPr lang="ru-RU" sz="2000" dirty="0">
                <a:latin typeface="Franklin Gothic Book" panose="020B0503020102020204" pitchFamily="34" charset="0"/>
              </a:rPr>
              <a:t>-2016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Обозначение сварных соединений по ГОСТ Р ИСО 2553-2022, система А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Сварные швы контролировать ультразвуковым методом по ГОСТ Р ИСО 17640-2016, уровень контроля А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Все детали сборки изготавливаются из стального проката марки 17ГС ГОСТ 19281-2014 толщиной от 8 до 35 мм (допускается замена на сталь марки 10ХСНД)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D76F6A-968C-8171-15B4-55D122306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02" y="975752"/>
            <a:ext cx="2406027" cy="544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1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748BF658-1A18-9D1A-6B40-3495CFBEA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169" y="1254524"/>
            <a:ext cx="3293803" cy="4871119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9C537F-0951-03EC-A630-25FF882B7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77518"/>
              </p:ext>
            </p:extLst>
          </p:nvPr>
        </p:nvGraphicFramePr>
        <p:xfrm>
          <a:off x="8325853" y="2419432"/>
          <a:ext cx="3234088" cy="1939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967">
                  <a:extLst>
                    <a:ext uri="{9D8B030D-6E8A-4147-A177-3AD203B41FA5}">
                      <a16:colId xmlns:a16="http://schemas.microsoft.com/office/drawing/2014/main" val="3558977914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331171006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17615845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9793339"/>
                    </a:ext>
                  </a:extLst>
                </a:gridCol>
                <a:gridCol w="733721">
                  <a:extLst>
                    <a:ext uri="{9D8B030D-6E8A-4147-A177-3AD203B41FA5}">
                      <a16:colId xmlns:a16="http://schemas.microsoft.com/office/drawing/2014/main" val="26509702"/>
                    </a:ext>
                  </a:extLst>
                </a:gridCol>
              </a:tblGrid>
              <a:tr h="285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№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Длина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Ширина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Толщина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Кол-во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4825374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См. следующий слайд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920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4787781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2150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1860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90879510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346311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1129713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560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300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7327907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1725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1537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9507946"/>
                  </a:ext>
                </a:extLst>
              </a:tr>
            </a:tbl>
          </a:graphicData>
        </a:graphic>
      </p:graphicFrame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A373504-AF8D-0DC3-BDA6-1A7F910EB833}"/>
              </a:ext>
            </a:extLst>
          </p:cNvPr>
          <p:cNvCxnSpPr>
            <a:cxnSpLocks/>
          </p:cNvCxnSpPr>
          <p:nvPr/>
        </p:nvCxnSpPr>
        <p:spPr>
          <a:xfrm flipH="1">
            <a:off x="4021667" y="1040112"/>
            <a:ext cx="2565901" cy="531722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47C2C23-2762-B04E-4926-A329273D5158}"/>
              </a:ext>
            </a:extLst>
          </p:cNvPr>
          <p:cNvGrpSpPr/>
          <p:nvPr/>
        </p:nvGrpSpPr>
        <p:grpSpPr>
          <a:xfrm>
            <a:off x="6435169" y="886224"/>
            <a:ext cx="304801" cy="307777"/>
            <a:chOff x="9291319" y="1063823"/>
            <a:chExt cx="304801" cy="307777"/>
          </a:xfrm>
        </p:grpSpPr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0DB6DC77-D42C-518D-56B1-91FDC45CA859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4C35F77-AE60-733F-BA18-B7449F15FA8B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6</a:t>
              </a:r>
            </a:p>
          </p:txBody>
        </p:sp>
      </p:grp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4E80F60-1F20-B9A1-E96C-DE1C887DAA5A}"/>
              </a:ext>
            </a:extLst>
          </p:cNvPr>
          <p:cNvCxnSpPr>
            <a:cxnSpLocks/>
          </p:cNvCxnSpPr>
          <p:nvPr/>
        </p:nvCxnSpPr>
        <p:spPr>
          <a:xfrm>
            <a:off x="1513556" y="3748551"/>
            <a:ext cx="2352590" cy="771630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620D75FB-81B9-8C1E-D01A-EED8B750341F}"/>
              </a:ext>
            </a:extLst>
          </p:cNvPr>
          <p:cNvGrpSpPr/>
          <p:nvPr/>
        </p:nvGrpSpPr>
        <p:grpSpPr>
          <a:xfrm>
            <a:off x="1361157" y="3594663"/>
            <a:ext cx="304801" cy="307777"/>
            <a:chOff x="9291319" y="1063823"/>
            <a:chExt cx="304801" cy="307777"/>
          </a:xfrm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6A672261-F87B-737A-097D-414F7187B005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5AC02B-A7E1-14A9-A770-35F3C493B1AB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3</a:t>
              </a:r>
            </a:p>
          </p:txBody>
        </p:sp>
      </p:grp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1873DBB-6452-AC2E-14E2-7A280308B205}"/>
              </a:ext>
            </a:extLst>
          </p:cNvPr>
          <p:cNvCxnSpPr>
            <a:cxnSpLocks/>
          </p:cNvCxnSpPr>
          <p:nvPr/>
        </p:nvCxnSpPr>
        <p:spPr>
          <a:xfrm flipH="1" flipV="1">
            <a:off x="3866148" y="2708735"/>
            <a:ext cx="2721416" cy="1778235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A38A986D-8261-EB52-9537-5B2E109A17E5}"/>
              </a:ext>
            </a:extLst>
          </p:cNvPr>
          <p:cNvGrpSpPr/>
          <p:nvPr/>
        </p:nvGrpSpPr>
        <p:grpSpPr>
          <a:xfrm>
            <a:off x="6435165" y="4333082"/>
            <a:ext cx="304801" cy="307777"/>
            <a:chOff x="9291319" y="1063823"/>
            <a:chExt cx="304801" cy="307777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214CEE97-0617-4D72-26E2-334E4F0BD4D3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9547144-70A3-27F1-6789-9C036DBF2D8E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4</a:t>
              </a:r>
            </a:p>
          </p:txBody>
        </p:sp>
      </p:grp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00EAB1D7-5A32-6AC7-DFFB-04011521269F}"/>
              </a:ext>
            </a:extLst>
          </p:cNvPr>
          <p:cNvCxnSpPr>
            <a:cxnSpLocks/>
          </p:cNvCxnSpPr>
          <p:nvPr/>
        </p:nvCxnSpPr>
        <p:spPr>
          <a:xfrm>
            <a:off x="1526241" y="5088908"/>
            <a:ext cx="2523829" cy="617028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0D5A973-FF6E-32EA-17BD-4779D779C77F}"/>
              </a:ext>
            </a:extLst>
          </p:cNvPr>
          <p:cNvGrpSpPr/>
          <p:nvPr/>
        </p:nvGrpSpPr>
        <p:grpSpPr>
          <a:xfrm>
            <a:off x="1373842" y="4935020"/>
            <a:ext cx="304801" cy="307777"/>
            <a:chOff x="9291319" y="1063823"/>
            <a:chExt cx="304801" cy="307777"/>
          </a:xfrm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9442CFD9-5C32-6B65-4B3B-4371DFE43B4D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7ACE271-E121-0742-AC18-99B0781EA504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2</a:t>
              </a:r>
            </a:p>
          </p:txBody>
        </p:sp>
      </p:grp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36FE32-8E86-D712-16DE-8DCF0D93859D}"/>
              </a:ext>
            </a:extLst>
          </p:cNvPr>
          <p:cNvCxnSpPr>
            <a:cxnSpLocks/>
          </p:cNvCxnSpPr>
          <p:nvPr/>
        </p:nvCxnSpPr>
        <p:spPr>
          <a:xfrm flipH="1" flipV="1">
            <a:off x="4206363" y="2166421"/>
            <a:ext cx="2381203" cy="743846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E0D2E7AA-00F2-397C-7C3A-002A2FE7A719}"/>
              </a:ext>
            </a:extLst>
          </p:cNvPr>
          <p:cNvGrpSpPr/>
          <p:nvPr/>
        </p:nvGrpSpPr>
        <p:grpSpPr>
          <a:xfrm>
            <a:off x="6435167" y="2756379"/>
            <a:ext cx="304801" cy="307777"/>
            <a:chOff x="9291319" y="1063823"/>
            <a:chExt cx="304801" cy="307777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A59ED47E-0F21-E4D4-C416-8CE5598F62FF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57F2A2A-9721-6629-5FCE-C4938249F7E5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5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0DA133F-0916-162D-6512-E3ADF6F820CC}"/>
              </a:ext>
            </a:extLst>
          </p:cNvPr>
          <p:cNvSpPr txBox="1"/>
          <p:nvPr/>
        </p:nvSpPr>
        <p:spPr>
          <a:xfrm>
            <a:off x="8402532" y="1420608"/>
            <a:ext cx="2878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 сварных заготовок</a:t>
            </a: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4B67D483-2716-6120-328F-50C1CA92DA48}"/>
              </a:ext>
            </a:extLst>
          </p:cNvPr>
          <p:cNvCxnSpPr>
            <a:cxnSpLocks/>
          </p:cNvCxnSpPr>
          <p:nvPr/>
        </p:nvCxnSpPr>
        <p:spPr>
          <a:xfrm>
            <a:off x="1221442" y="2020411"/>
            <a:ext cx="1906510" cy="1544018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Номер слайда 76">
            <a:extLst>
              <a:ext uri="{FF2B5EF4-FFF2-40B4-BE49-F238E27FC236}">
                <a16:creationId xmlns:a16="http://schemas.microsoft.com/office/drawing/2014/main" id="{5D684598-9FEB-E427-4964-4AD39CF4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3</a:t>
            </a:fld>
            <a:endParaRPr lang="ru-RU"/>
          </a:p>
        </p:txBody>
      </p:sp>
      <p:sp>
        <p:nvSpPr>
          <p:cNvPr id="80" name="Footer Placeholder 2">
            <a:extLst>
              <a:ext uri="{FF2B5EF4-FFF2-40B4-BE49-F238E27FC236}">
                <a16:creationId xmlns:a16="http://schemas.microsoft.com/office/drawing/2014/main" id="{16E14CEE-0632-F8B3-9E1C-6E1630EA6927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103CD3FA-5EE1-F612-7B52-55D697C24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7820337-75F2-AB8C-1CFE-41F78D3E4B29}"/>
              </a:ext>
            </a:extLst>
          </p:cNvPr>
          <p:cNvCxnSpPr>
            <a:cxnSpLocks/>
          </p:cNvCxnSpPr>
          <p:nvPr/>
        </p:nvCxnSpPr>
        <p:spPr>
          <a:xfrm>
            <a:off x="1215914" y="2017959"/>
            <a:ext cx="3747597" cy="1605248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57307930-CDCF-784A-375B-7B28E69EF2C2}"/>
              </a:ext>
            </a:extLst>
          </p:cNvPr>
          <p:cNvGrpSpPr/>
          <p:nvPr/>
        </p:nvGrpSpPr>
        <p:grpSpPr>
          <a:xfrm>
            <a:off x="1069043" y="1866523"/>
            <a:ext cx="304801" cy="307777"/>
            <a:chOff x="9291319" y="1063823"/>
            <a:chExt cx="304801" cy="307777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D1767346-D77D-E1A1-E293-3209B4D6A603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09403A0-E32C-2289-FBBA-9FD914DF3353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</a:t>
              </a:r>
            </a:p>
          </p:txBody>
        </p:sp>
      </p:grpSp>
      <p:sp>
        <p:nvSpPr>
          <p:cNvPr id="82" name="Заголовок 1">
            <a:extLst>
              <a:ext uri="{FF2B5EF4-FFF2-40B4-BE49-F238E27FC236}">
                <a16:creationId xmlns:a16="http://schemas.microsoft.com/office/drawing/2014/main" id="{77E45CD8-6AD5-13FB-C288-1939FB53CCBF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Детали сварной конструкции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235048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Рисунок 122">
            <a:extLst>
              <a:ext uri="{FF2B5EF4-FFF2-40B4-BE49-F238E27FC236}">
                <a16:creationId xmlns:a16="http://schemas.microsoft.com/office/drawing/2014/main" id="{070F307E-31E8-D44A-CA97-024520792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226" y="1038531"/>
            <a:ext cx="3793670" cy="5276873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9C537F-0951-03EC-A630-25FF882B7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22431"/>
              </p:ext>
            </p:extLst>
          </p:nvPr>
        </p:nvGraphicFramePr>
        <p:xfrm>
          <a:off x="8325853" y="2429371"/>
          <a:ext cx="3234088" cy="3844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967">
                  <a:extLst>
                    <a:ext uri="{9D8B030D-6E8A-4147-A177-3AD203B41FA5}">
                      <a16:colId xmlns:a16="http://schemas.microsoft.com/office/drawing/2014/main" val="3558977914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331171006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176158453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9793339"/>
                    </a:ext>
                  </a:extLst>
                </a:gridCol>
                <a:gridCol w="733721">
                  <a:extLst>
                    <a:ext uri="{9D8B030D-6E8A-4147-A177-3AD203B41FA5}">
                      <a16:colId xmlns:a16="http://schemas.microsoft.com/office/drawing/2014/main" val="26509702"/>
                    </a:ext>
                  </a:extLst>
                </a:gridCol>
              </a:tblGrid>
              <a:tr h="285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№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Длина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Ширина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Толщина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Кол-во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4825374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70977686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90879510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0346311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1129713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7327907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9507946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4980441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1860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8776092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7792114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8597900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86445185"/>
                  </a:ext>
                </a:extLst>
              </a:tr>
              <a:tr h="275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3717660"/>
                  </a:ext>
                </a:extLst>
              </a:tr>
              <a:tr h="1985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0731296"/>
                  </a:ext>
                </a:extLst>
              </a:tr>
            </a:tbl>
          </a:graphicData>
        </a:graphic>
      </p:graphicFrame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A373504-AF8D-0DC3-BDA6-1A7F910EB833}"/>
              </a:ext>
            </a:extLst>
          </p:cNvPr>
          <p:cNvCxnSpPr>
            <a:cxnSpLocks/>
          </p:cNvCxnSpPr>
          <p:nvPr/>
        </p:nvCxnSpPr>
        <p:spPr>
          <a:xfrm flipH="1">
            <a:off x="3766930" y="1040112"/>
            <a:ext cx="2820638" cy="332167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4E80F60-1F20-B9A1-E96C-DE1C887DAA5A}"/>
              </a:ext>
            </a:extLst>
          </p:cNvPr>
          <p:cNvCxnSpPr>
            <a:cxnSpLocks/>
          </p:cNvCxnSpPr>
          <p:nvPr/>
        </p:nvCxnSpPr>
        <p:spPr>
          <a:xfrm flipV="1">
            <a:off x="1513556" y="2884664"/>
            <a:ext cx="2386820" cy="128114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1873DBB-6452-AC2E-14E2-7A280308B205}"/>
              </a:ext>
            </a:extLst>
          </p:cNvPr>
          <p:cNvCxnSpPr>
            <a:cxnSpLocks/>
          </p:cNvCxnSpPr>
          <p:nvPr/>
        </p:nvCxnSpPr>
        <p:spPr>
          <a:xfrm flipH="1">
            <a:off x="4774586" y="4486970"/>
            <a:ext cx="1812978" cy="1422383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A38A986D-8261-EB52-9537-5B2E109A17E5}"/>
              </a:ext>
            </a:extLst>
          </p:cNvPr>
          <p:cNvGrpSpPr/>
          <p:nvPr/>
        </p:nvGrpSpPr>
        <p:grpSpPr>
          <a:xfrm>
            <a:off x="6435165" y="4333082"/>
            <a:ext cx="304801" cy="307777"/>
            <a:chOff x="9291319" y="1063823"/>
            <a:chExt cx="304801" cy="307777"/>
          </a:xfrm>
        </p:grpSpPr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214CEE97-0617-4D72-26E2-334E4F0BD4D3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9547144-70A3-27F1-6789-9C036DBF2D8E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9</a:t>
              </a:r>
            </a:p>
          </p:txBody>
        </p:sp>
      </p:grp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00EAB1D7-5A32-6AC7-DFFB-04011521269F}"/>
              </a:ext>
            </a:extLst>
          </p:cNvPr>
          <p:cNvCxnSpPr>
            <a:cxnSpLocks/>
          </p:cNvCxnSpPr>
          <p:nvPr/>
        </p:nvCxnSpPr>
        <p:spPr>
          <a:xfrm flipV="1">
            <a:off x="1513554" y="2009609"/>
            <a:ext cx="1547698" cy="147183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0D5A973-FF6E-32EA-17BD-4779D779C77F}"/>
              </a:ext>
            </a:extLst>
          </p:cNvPr>
          <p:cNvGrpSpPr/>
          <p:nvPr/>
        </p:nvGrpSpPr>
        <p:grpSpPr>
          <a:xfrm>
            <a:off x="1361155" y="2002904"/>
            <a:ext cx="304801" cy="307777"/>
            <a:chOff x="9291319" y="1063823"/>
            <a:chExt cx="304801" cy="307777"/>
          </a:xfrm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9442CFD9-5C32-6B65-4B3B-4371DFE43B4D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7ACE271-E121-0742-AC18-99B0781EA504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2</a:t>
              </a:r>
            </a:p>
          </p:txBody>
        </p:sp>
      </p:grp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4E36FE32-8E86-D712-16DE-8DCF0D93859D}"/>
              </a:ext>
            </a:extLst>
          </p:cNvPr>
          <p:cNvCxnSpPr>
            <a:cxnSpLocks/>
          </p:cNvCxnSpPr>
          <p:nvPr/>
        </p:nvCxnSpPr>
        <p:spPr>
          <a:xfrm flipH="1">
            <a:off x="5015897" y="2910267"/>
            <a:ext cx="1571669" cy="816719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0DA133F-0916-162D-6512-E3ADF6F820CC}"/>
              </a:ext>
            </a:extLst>
          </p:cNvPr>
          <p:cNvSpPr txBox="1"/>
          <p:nvPr/>
        </p:nvSpPr>
        <p:spPr>
          <a:xfrm>
            <a:off x="8402532" y="1420608"/>
            <a:ext cx="28786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Book" panose="020B0503020102020204" pitchFamily="34" charset="0"/>
              </a:rPr>
              <a:t>Габаритные размеры деталей сварных заготовок</a:t>
            </a: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4B67D483-2716-6120-328F-50C1CA92DA48}"/>
              </a:ext>
            </a:extLst>
          </p:cNvPr>
          <p:cNvCxnSpPr>
            <a:cxnSpLocks/>
          </p:cNvCxnSpPr>
          <p:nvPr/>
        </p:nvCxnSpPr>
        <p:spPr>
          <a:xfrm>
            <a:off x="1513554" y="1475385"/>
            <a:ext cx="1956106" cy="42166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Номер слайда 76">
            <a:extLst>
              <a:ext uri="{FF2B5EF4-FFF2-40B4-BE49-F238E27FC236}">
                <a16:creationId xmlns:a16="http://schemas.microsoft.com/office/drawing/2014/main" id="{5D684598-9FEB-E427-4964-4AD39CF4D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4</a:t>
            </a:fld>
            <a:endParaRPr lang="ru-RU"/>
          </a:p>
        </p:txBody>
      </p:sp>
      <p:sp>
        <p:nvSpPr>
          <p:cNvPr id="80" name="Footer Placeholder 2">
            <a:extLst>
              <a:ext uri="{FF2B5EF4-FFF2-40B4-BE49-F238E27FC236}">
                <a16:creationId xmlns:a16="http://schemas.microsoft.com/office/drawing/2014/main" id="{16E14CEE-0632-F8B3-9E1C-6E1630EA6927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103CD3FA-5EE1-F612-7B52-55D697C24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57307930-CDCF-784A-375B-7B28E69EF2C2}"/>
              </a:ext>
            </a:extLst>
          </p:cNvPr>
          <p:cNvGrpSpPr/>
          <p:nvPr/>
        </p:nvGrpSpPr>
        <p:grpSpPr>
          <a:xfrm>
            <a:off x="1361155" y="1321497"/>
            <a:ext cx="304801" cy="307777"/>
            <a:chOff x="9291319" y="1063823"/>
            <a:chExt cx="304801" cy="307777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id="{D1767346-D77D-E1A1-E293-3209B4D6A603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09403A0-E32C-2289-FBBA-9FD914DF3353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</a:t>
              </a:r>
            </a:p>
          </p:txBody>
        </p: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3350A5F-4E3D-4F2A-2261-E5E8D14119D7}"/>
              </a:ext>
            </a:extLst>
          </p:cNvPr>
          <p:cNvCxnSpPr>
            <a:cxnSpLocks/>
          </p:cNvCxnSpPr>
          <p:nvPr/>
        </p:nvCxnSpPr>
        <p:spPr>
          <a:xfrm>
            <a:off x="1513550" y="3012555"/>
            <a:ext cx="2429367" cy="894055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3C9DD6F-CC5A-919E-5104-E822B9515BFF}"/>
              </a:ext>
            </a:extLst>
          </p:cNvPr>
          <p:cNvCxnSpPr>
            <a:cxnSpLocks/>
          </p:cNvCxnSpPr>
          <p:nvPr/>
        </p:nvCxnSpPr>
        <p:spPr>
          <a:xfrm>
            <a:off x="1513554" y="3994896"/>
            <a:ext cx="2355709" cy="1538630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FEFE2A0-83F5-6C30-B9C7-8B69E3E738CB}"/>
              </a:ext>
            </a:extLst>
          </p:cNvPr>
          <p:cNvCxnSpPr>
            <a:cxnSpLocks/>
          </p:cNvCxnSpPr>
          <p:nvPr/>
        </p:nvCxnSpPr>
        <p:spPr>
          <a:xfrm>
            <a:off x="1513552" y="3994896"/>
            <a:ext cx="2644302" cy="1711525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9C51EC2-2F4B-9D5C-F64F-E05F5FD3FEB2}"/>
              </a:ext>
            </a:extLst>
          </p:cNvPr>
          <p:cNvGrpSpPr/>
          <p:nvPr/>
        </p:nvGrpSpPr>
        <p:grpSpPr>
          <a:xfrm>
            <a:off x="1380095" y="3841008"/>
            <a:ext cx="304801" cy="307777"/>
            <a:chOff x="9291319" y="1063823"/>
            <a:chExt cx="304801" cy="307777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D327BC4F-8134-51C7-D944-4A5983574D58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63B737-2992-F2F6-6F35-B3DD66B2E3C8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4</a:t>
              </a:r>
            </a:p>
          </p:txBody>
        </p:sp>
      </p:grp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1BBC12E5-FDBE-E2D9-9964-6A95A736D4E4}"/>
              </a:ext>
            </a:extLst>
          </p:cNvPr>
          <p:cNvCxnSpPr>
            <a:cxnSpLocks/>
          </p:cNvCxnSpPr>
          <p:nvPr/>
        </p:nvCxnSpPr>
        <p:spPr>
          <a:xfrm>
            <a:off x="1513552" y="3015825"/>
            <a:ext cx="2613095" cy="1772313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B5D78B75-1F76-B140-DADA-A3D36706988C}"/>
              </a:ext>
            </a:extLst>
          </p:cNvPr>
          <p:cNvCxnSpPr>
            <a:cxnSpLocks/>
          </p:cNvCxnSpPr>
          <p:nvPr/>
        </p:nvCxnSpPr>
        <p:spPr>
          <a:xfrm>
            <a:off x="1532494" y="4929200"/>
            <a:ext cx="1345264" cy="777221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6951746C-A7D6-776F-D916-B8C65B8426E2}"/>
              </a:ext>
            </a:extLst>
          </p:cNvPr>
          <p:cNvGrpSpPr/>
          <p:nvPr/>
        </p:nvGrpSpPr>
        <p:grpSpPr>
          <a:xfrm>
            <a:off x="1361153" y="4762596"/>
            <a:ext cx="304801" cy="307777"/>
            <a:chOff x="9291319" y="1063823"/>
            <a:chExt cx="304801" cy="307777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374782A7-61C7-2FA9-9649-559A5D92124B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46988E3-E392-5D51-94F7-BE8C51BFB93E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5</a:t>
              </a:r>
            </a:p>
          </p:txBody>
        </p:sp>
      </p:grp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2B059E53-0E2F-EF62-A094-B7BFD4416F0A}"/>
              </a:ext>
            </a:extLst>
          </p:cNvPr>
          <p:cNvCxnSpPr>
            <a:cxnSpLocks/>
          </p:cNvCxnSpPr>
          <p:nvPr/>
        </p:nvCxnSpPr>
        <p:spPr>
          <a:xfrm>
            <a:off x="1513548" y="5645522"/>
            <a:ext cx="788074" cy="97543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D6C8E41-A05E-A022-F9E7-8DF27A35C9CD}"/>
              </a:ext>
            </a:extLst>
          </p:cNvPr>
          <p:cNvCxnSpPr>
            <a:cxnSpLocks/>
          </p:cNvCxnSpPr>
          <p:nvPr/>
        </p:nvCxnSpPr>
        <p:spPr>
          <a:xfrm>
            <a:off x="1532494" y="5661214"/>
            <a:ext cx="1139237" cy="323093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C62D1196-2F3F-CD22-7D74-DA74776E63F9}"/>
              </a:ext>
            </a:extLst>
          </p:cNvPr>
          <p:cNvGrpSpPr/>
          <p:nvPr/>
        </p:nvGrpSpPr>
        <p:grpSpPr>
          <a:xfrm>
            <a:off x="1361151" y="5505837"/>
            <a:ext cx="304801" cy="307777"/>
            <a:chOff x="9291319" y="1063823"/>
            <a:chExt cx="304801" cy="307777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0D6225FA-1527-19DF-71E9-0E5291294508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479C51A-DFB8-598C-FB3F-81148414353E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6</a:t>
              </a:r>
            </a:p>
          </p:txBody>
        </p:sp>
      </p:grp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1A8E40ED-BD4E-10F7-411B-F3A400B930AD}"/>
              </a:ext>
            </a:extLst>
          </p:cNvPr>
          <p:cNvCxnSpPr>
            <a:cxnSpLocks/>
          </p:cNvCxnSpPr>
          <p:nvPr/>
        </p:nvCxnSpPr>
        <p:spPr>
          <a:xfrm>
            <a:off x="1494604" y="3035230"/>
            <a:ext cx="2594796" cy="2336251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E625CB13-0907-423B-7096-5DBCF9CA47C2}"/>
              </a:ext>
            </a:extLst>
          </p:cNvPr>
          <p:cNvCxnSpPr>
            <a:cxnSpLocks/>
          </p:cNvCxnSpPr>
          <p:nvPr/>
        </p:nvCxnSpPr>
        <p:spPr>
          <a:xfrm flipV="1">
            <a:off x="1513548" y="1865571"/>
            <a:ext cx="2429369" cy="1159062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620D75FB-81B9-8C1E-D01A-EED8B750341F}"/>
              </a:ext>
            </a:extLst>
          </p:cNvPr>
          <p:cNvGrpSpPr/>
          <p:nvPr/>
        </p:nvGrpSpPr>
        <p:grpSpPr>
          <a:xfrm>
            <a:off x="1361157" y="2858890"/>
            <a:ext cx="304801" cy="307777"/>
            <a:chOff x="9291319" y="1063823"/>
            <a:chExt cx="304801" cy="307777"/>
          </a:xfrm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6A672261-F87B-737A-097D-414F7187B005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45AC02B-A7E1-14A9-A770-35F3C493B1AB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3</a:t>
              </a:r>
            </a:p>
          </p:txBody>
        </p:sp>
      </p:grp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4852ACA0-B797-010D-50C0-491EA7162539}"/>
              </a:ext>
            </a:extLst>
          </p:cNvPr>
          <p:cNvCxnSpPr>
            <a:cxnSpLocks/>
          </p:cNvCxnSpPr>
          <p:nvPr/>
        </p:nvCxnSpPr>
        <p:spPr>
          <a:xfrm flipH="1">
            <a:off x="4849268" y="5755464"/>
            <a:ext cx="1738292" cy="272314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Группа 83">
            <a:extLst>
              <a:ext uri="{FF2B5EF4-FFF2-40B4-BE49-F238E27FC236}">
                <a16:creationId xmlns:a16="http://schemas.microsoft.com/office/drawing/2014/main" id="{8D97173F-C872-806B-73E5-AAA375400527}"/>
              </a:ext>
            </a:extLst>
          </p:cNvPr>
          <p:cNvGrpSpPr/>
          <p:nvPr/>
        </p:nvGrpSpPr>
        <p:grpSpPr>
          <a:xfrm>
            <a:off x="6435161" y="5601576"/>
            <a:ext cx="304801" cy="307777"/>
            <a:chOff x="9291319" y="1063823"/>
            <a:chExt cx="304801" cy="307777"/>
          </a:xfrm>
        </p:grpSpPr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id="{4CFFE1DA-512B-1C9F-BDCD-136983D38ACF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3FBF9C7-AB5D-D76D-830E-E5E41F11A89F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7</a:t>
              </a:r>
            </a:p>
          </p:txBody>
        </p:sp>
      </p:grp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BB1F0527-707E-2ECE-A852-8E4609E0DA5D}"/>
              </a:ext>
            </a:extLst>
          </p:cNvPr>
          <p:cNvCxnSpPr>
            <a:cxnSpLocks/>
          </p:cNvCxnSpPr>
          <p:nvPr/>
        </p:nvCxnSpPr>
        <p:spPr>
          <a:xfrm flipH="1">
            <a:off x="5402439" y="5137711"/>
            <a:ext cx="1185121" cy="463865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67EADE58-960B-19E4-C227-919205F098D9}"/>
              </a:ext>
            </a:extLst>
          </p:cNvPr>
          <p:cNvGrpSpPr/>
          <p:nvPr/>
        </p:nvGrpSpPr>
        <p:grpSpPr>
          <a:xfrm>
            <a:off x="6435163" y="4967329"/>
            <a:ext cx="304801" cy="307777"/>
            <a:chOff x="9291319" y="1063823"/>
            <a:chExt cx="304801" cy="307777"/>
          </a:xfrm>
        </p:grpSpPr>
        <p:sp>
          <p:nvSpPr>
            <p:cNvPr id="82" name="Овал 81">
              <a:extLst>
                <a:ext uri="{FF2B5EF4-FFF2-40B4-BE49-F238E27FC236}">
                  <a16:creationId xmlns:a16="http://schemas.microsoft.com/office/drawing/2014/main" id="{16721EBE-7256-A6DC-138E-BA8B323B212C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DBA5E46-9782-5C21-BE2F-2F2A864AD21B}"/>
                </a:ext>
              </a:extLst>
            </p:cNvPr>
            <p:cNvSpPr txBox="1"/>
            <p:nvPr/>
          </p:nvSpPr>
          <p:spPr>
            <a:xfrm>
              <a:off x="9291319" y="1063823"/>
              <a:ext cx="304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8</a:t>
              </a:r>
            </a:p>
          </p:txBody>
        </p:sp>
      </p:grp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073C6331-54A8-5BCB-F1B2-7C492BBB06A4}"/>
              </a:ext>
            </a:extLst>
          </p:cNvPr>
          <p:cNvCxnSpPr>
            <a:cxnSpLocks/>
          </p:cNvCxnSpPr>
          <p:nvPr/>
        </p:nvCxnSpPr>
        <p:spPr>
          <a:xfrm flipH="1">
            <a:off x="4563268" y="3739060"/>
            <a:ext cx="2043230" cy="717676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64E6C00F-47F0-D255-EE7F-9567B72D7750}"/>
              </a:ext>
            </a:extLst>
          </p:cNvPr>
          <p:cNvGrpSpPr/>
          <p:nvPr/>
        </p:nvGrpSpPr>
        <p:grpSpPr>
          <a:xfrm>
            <a:off x="6379517" y="3582623"/>
            <a:ext cx="417761" cy="308837"/>
            <a:chOff x="9235677" y="1062763"/>
            <a:chExt cx="417761" cy="308837"/>
          </a:xfrm>
        </p:grpSpPr>
        <p:sp>
          <p:nvSpPr>
            <p:cNvPr id="95" name="Овал 94">
              <a:extLst>
                <a:ext uri="{FF2B5EF4-FFF2-40B4-BE49-F238E27FC236}">
                  <a16:creationId xmlns:a16="http://schemas.microsoft.com/office/drawing/2014/main" id="{AEBD2352-2E95-4569-4DF5-EDB8595F439C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96E44FAD-86F0-6AB7-F197-3F8F9DDF101B}"/>
                </a:ext>
              </a:extLst>
            </p:cNvPr>
            <p:cNvSpPr txBox="1"/>
            <p:nvPr/>
          </p:nvSpPr>
          <p:spPr>
            <a:xfrm>
              <a:off x="9235677" y="1062763"/>
              <a:ext cx="4177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10</a:t>
              </a:r>
            </a:p>
          </p:txBody>
        </p:sp>
      </p:grp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id="{F7D79F84-D3F5-0642-09C3-0A0D45225080}"/>
              </a:ext>
            </a:extLst>
          </p:cNvPr>
          <p:cNvGrpSpPr/>
          <p:nvPr/>
        </p:nvGrpSpPr>
        <p:grpSpPr>
          <a:xfrm>
            <a:off x="6379517" y="2732571"/>
            <a:ext cx="417761" cy="308837"/>
            <a:chOff x="9235677" y="1062763"/>
            <a:chExt cx="417761" cy="308837"/>
          </a:xfrm>
        </p:grpSpPr>
        <p:sp>
          <p:nvSpPr>
            <p:cNvPr id="102" name="Овал 101">
              <a:extLst>
                <a:ext uri="{FF2B5EF4-FFF2-40B4-BE49-F238E27FC236}">
                  <a16:creationId xmlns:a16="http://schemas.microsoft.com/office/drawing/2014/main" id="{8941D4A1-1917-0049-EB0A-858E17B01BBF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EFE985D-0C5D-58B6-DBB4-82F67D1A5043}"/>
                </a:ext>
              </a:extLst>
            </p:cNvPr>
            <p:cNvSpPr txBox="1"/>
            <p:nvPr/>
          </p:nvSpPr>
          <p:spPr>
            <a:xfrm>
              <a:off x="9235677" y="1062763"/>
              <a:ext cx="4177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11</a:t>
              </a:r>
            </a:p>
          </p:txBody>
        </p:sp>
      </p:grp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7C42C40B-A348-11BF-609B-646BCF4418EF}"/>
              </a:ext>
            </a:extLst>
          </p:cNvPr>
          <p:cNvCxnSpPr>
            <a:cxnSpLocks/>
          </p:cNvCxnSpPr>
          <p:nvPr/>
        </p:nvCxnSpPr>
        <p:spPr>
          <a:xfrm flipH="1">
            <a:off x="4196258" y="1038531"/>
            <a:ext cx="2410240" cy="520147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id="{FED72337-4F12-C60D-C8E7-4F652AB5E127}"/>
              </a:ext>
            </a:extLst>
          </p:cNvPr>
          <p:cNvCxnSpPr>
            <a:cxnSpLocks/>
          </p:cNvCxnSpPr>
          <p:nvPr/>
        </p:nvCxnSpPr>
        <p:spPr>
          <a:xfrm flipH="1" flipV="1">
            <a:off x="4332020" y="1820409"/>
            <a:ext cx="2255546" cy="99316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CACF32D2-D798-3648-211F-0FE2782120F1}"/>
              </a:ext>
            </a:extLst>
          </p:cNvPr>
          <p:cNvCxnSpPr>
            <a:cxnSpLocks/>
          </p:cNvCxnSpPr>
          <p:nvPr/>
        </p:nvCxnSpPr>
        <p:spPr>
          <a:xfrm flipH="1" flipV="1">
            <a:off x="4486386" y="1601047"/>
            <a:ext cx="2101174" cy="318678"/>
          </a:xfrm>
          <a:prstGeom prst="line">
            <a:avLst/>
          </a:prstGeom>
          <a:ln w="9525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Группа 108">
            <a:extLst>
              <a:ext uri="{FF2B5EF4-FFF2-40B4-BE49-F238E27FC236}">
                <a16:creationId xmlns:a16="http://schemas.microsoft.com/office/drawing/2014/main" id="{6F3FF239-BA29-EA49-154C-E98A5316B1F2}"/>
              </a:ext>
            </a:extLst>
          </p:cNvPr>
          <p:cNvGrpSpPr/>
          <p:nvPr/>
        </p:nvGrpSpPr>
        <p:grpSpPr>
          <a:xfrm>
            <a:off x="6379517" y="1742029"/>
            <a:ext cx="417761" cy="308837"/>
            <a:chOff x="9235677" y="1062763"/>
            <a:chExt cx="417761" cy="308837"/>
          </a:xfrm>
        </p:grpSpPr>
        <p:sp>
          <p:nvSpPr>
            <p:cNvPr id="110" name="Овал 109">
              <a:extLst>
                <a:ext uri="{FF2B5EF4-FFF2-40B4-BE49-F238E27FC236}">
                  <a16:creationId xmlns:a16="http://schemas.microsoft.com/office/drawing/2014/main" id="{6CE1D958-8BE6-AB5A-375E-75908D4741ED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9CAD8EA-013D-6AE8-D9D8-A38DC2EBC012}"/>
                </a:ext>
              </a:extLst>
            </p:cNvPr>
            <p:cNvSpPr txBox="1"/>
            <p:nvPr/>
          </p:nvSpPr>
          <p:spPr>
            <a:xfrm>
              <a:off x="9235677" y="1062763"/>
              <a:ext cx="4177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12</a:t>
              </a:r>
            </a:p>
          </p:txBody>
        </p:sp>
      </p:grpSp>
      <p:grpSp>
        <p:nvGrpSpPr>
          <p:cNvPr id="117" name="Группа 116">
            <a:extLst>
              <a:ext uri="{FF2B5EF4-FFF2-40B4-BE49-F238E27FC236}">
                <a16:creationId xmlns:a16="http://schemas.microsoft.com/office/drawing/2014/main" id="{4DBA38D8-96C0-4DC5-ABDA-8D81EDCA5D40}"/>
              </a:ext>
            </a:extLst>
          </p:cNvPr>
          <p:cNvGrpSpPr/>
          <p:nvPr/>
        </p:nvGrpSpPr>
        <p:grpSpPr>
          <a:xfrm>
            <a:off x="6378679" y="871961"/>
            <a:ext cx="417761" cy="308837"/>
            <a:chOff x="9235677" y="1062763"/>
            <a:chExt cx="417761" cy="308837"/>
          </a:xfrm>
        </p:grpSpPr>
        <p:sp>
          <p:nvSpPr>
            <p:cNvPr id="118" name="Овал 117">
              <a:extLst>
                <a:ext uri="{FF2B5EF4-FFF2-40B4-BE49-F238E27FC236}">
                  <a16:creationId xmlns:a16="http://schemas.microsoft.com/office/drawing/2014/main" id="{013D08A0-F435-A6BC-E567-9939A4EA3D10}"/>
                </a:ext>
              </a:extLst>
            </p:cNvPr>
            <p:cNvSpPr/>
            <p:nvPr/>
          </p:nvSpPr>
          <p:spPr>
            <a:xfrm>
              <a:off x="929132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6ED9842-93B2-6719-C066-63DE38944ACB}"/>
                </a:ext>
              </a:extLst>
            </p:cNvPr>
            <p:cNvSpPr txBox="1"/>
            <p:nvPr/>
          </p:nvSpPr>
          <p:spPr>
            <a:xfrm>
              <a:off x="9235677" y="1062763"/>
              <a:ext cx="4177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13</a:t>
              </a:r>
            </a:p>
          </p:txBody>
        </p:sp>
      </p:grpSp>
      <p:sp>
        <p:nvSpPr>
          <p:cNvPr id="141" name="Заголовок 1">
            <a:extLst>
              <a:ext uri="{FF2B5EF4-FFF2-40B4-BE49-F238E27FC236}">
                <a16:creationId xmlns:a16="http://schemas.microsoft.com/office/drawing/2014/main" id="{977BD28A-52FB-5690-8DA5-F24E5CE78966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Детали сварной конструкции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315441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3E77EA-B610-97D6-8729-DCDB72A3A92C}"/>
              </a:ext>
            </a:extLst>
          </p:cNvPr>
          <p:cNvSpPr txBox="1"/>
          <p:nvPr/>
        </p:nvSpPr>
        <p:spPr>
          <a:xfrm>
            <a:off x="6048535" y="1454526"/>
            <a:ext cx="56487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Franklin Gothic Book" panose="020B0503020102020204" pitchFamily="34" charset="0"/>
              </a:rPr>
              <a:t>После окончания сварных работ «Сварной каркас колонны позиционера» требует дополнительной фрезерной обработки для получения требуемых размеров (выделены красным), шероховатость обрабатываемых поверхностей – </a:t>
            </a:r>
            <a:r>
              <a:rPr lang="en-US" sz="2000" dirty="0">
                <a:latin typeface="Franklin Gothic Book" panose="020B0503020102020204" pitchFamily="34" charset="0"/>
              </a:rPr>
              <a:t>Ra 3.2</a:t>
            </a:r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. </a:t>
            </a:r>
          </a:p>
          <a:p>
            <a:r>
              <a:rPr lang="ru-RU" sz="2000" dirty="0">
                <a:latin typeface="Franklin Gothic Book" panose="020B0503020102020204" pitchFamily="34" charset="0"/>
              </a:rPr>
              <a:t>Дополнительно потребуется разделка классных отверстий с позиционным допуском 0.3.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Габаритные размеры сварной детали (ДШВ): 2150х1860х6780 мм.</a:t>
            </a:r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1670F537-3C8B-5957-602A-90672FD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5</a:t>
            </a:fld>
            <a:endParaRPr lang="ru-RU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1ECA99-018B-F130-AA81-8515414C4563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FB3511B-B1D6-0733-A65F-F13FFF77A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16CC520-127D-0424-9117-4C6B3055B03C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Дополнительная обработка сварной конструкции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B2D485-0DFA-D829-D54B-577552BCF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70" y="1321904"/>
            <a:ext cx="4981023" cy="469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1670F537-3C8B-5957-602A-90672FD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6</a:t>
            </a:fld>
            <a:endParaRPr lang="ru-RU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1ECA99-018B-F130-AA81-8515414C4563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FB3511B-B1D6-0733-A65F-F13FFF77A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16CC520-127D-0424-9117-4C6B3055B03C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Требования по допуску формы и расположения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339AA6-FDB8-67B0-87E3-74DC6A92C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13" y="832874"/>
            <a:ext cx="5136169" cy="546187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82799C2-891B-0740-0E78-ED03048D18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943" y="3920607"/>
            <a:ext cx="4775222" cy="268571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1D5DC45-C4BA-FEDB-F63D-2219245AF5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351" y="826318"/>
            <a:ext cx="3348081" cy="297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3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1670F537-3C8B-5957-602A-90672FD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7</a:t>
            </a:fld>
            <a:endParaRPr lang="ru-RU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1ECA99-018B-F130-AA81-8515414C4563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FB3511B-B1D6-0733-A65F-F13FFF77A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16CC520-127D-0424-9117-4C6B3055B03C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Требования по допуску формы и расположения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193C32-22C5-2631-A8DD-53E4BEF3F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26" y="1003301"/>
            <a:ext cx="9640957" cy="500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id="{1670F537-3C8B-5957-602A-90672FD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8</a:t>
            </a:fld>
            <a:endParaRPr lang="ru-RU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021ECA99-018B-F130-AA81-8515414C4563}"/>
              </a:ext>
            </a:extLst>
          </p:cNvPr>
          <p:cNvSpPr txBox="1">
            <a:spLocks/>
          </p:cNvSpPr>
          <p:nvPr/>
        </p:nvSpPr>
        <p:spPr>
          <a:xfrm>
            <a:off x="588770" y="6477314"/>
            <a:ext cx="8246076" cy="21392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Акционерное общество «Центр научно-технических услуг «ЦАГИ»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FB3511B-B1D6-0733-A65F-F13FFF77A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50" y="6380920"/>
            <a:ext cx="370520" cy="368851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16CC520-127D-0424-9117-4C6B3055B03C}"/>
              </a:ext>
            </a:extLst>
          </p:cNvPr>
          <p:cNvSpPr txBox="1">
            <a:spLocks/>
          </p:cNvSpPr>
          <p:nvPr/>
        </p:nvSpPr>
        <p:spPr>
          <a:xfrm>
            <a:off x="0" y="177801"/>
            <a:ext cx="12192000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>
                <a:latin typeface="Franklin Gothic Book" panose="020B0503020102020204" pitchFamily="34" charset="0"/>
              </a:rPr>
              <a:t>Требования по допуску формы и расположения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1CD94A-EC78-81F3-7BEC-BDC511AD3A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636" y="1500809"/>
            <a:ext cx="8589338" cy="475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7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441AC-7DA4-4534-A1EB-0FE2EC79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Franklin Gothic Book" panose="020B0503020102020204" pitchFamily="34" charset="0"/>
              </a:rPr>
              <a:t>Сварной каркас рабочей рамы. Общий вид</a:t>
            </a:r>
            <a:endParaRPr lang="ru-RU" sz="3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87D01A-F533-4330-880D-24B9224B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D95B-C1BA-47DE-9D73-E9CFBF713E20}" type="slidenum">
              <a:rPr lang="ru-RU" smtClean="0"/>
              <a:t>9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379CD16-C5B0-4E9A-8D65-FB5B47FFD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21878" y="2491012"/>
            <a:ext cx="5236798" cy="336976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D7E260-F310-48ED-BD71-C761301E0FFD}"/>
              </a:ext>
            </a:extLst>
          </p:cNvPr>
          <p:cNvSpPr txBox="1"/>
          <p:nvPr/>
        </p:nvSpPr>
        <p:spPr>
          <a:xfrm>
            <a:off x="3923931" y="1466515"/>
            <a:ext cx="75756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Franklin Gothic Book" panose="020B0503020102020204" pitchFamily="34" charset="0"/>
              </a:rPr>
              <a:t>Рабочая рама состоит из 38 элементов:</a:t>
            </a:r>
          </a:p>
          <a:p>
            <a:r>
              <a:rPr lang="ru-RU" sz="2000" dirty="0">
                <a:latin typeface="Franklin Gothic Book" panose="020B0503020102020204" pitchFamily="34" charset="0"/>
              </a:rPr>
              <a:t>- Балка поперечная -  2шт  (ДШВ-4680х420х1090 мм)</a:t>
            </a:r>
          </a:p>
          <a:p>
            <a:r>
              <a:rPr lang="ru-RU" sz="2000" dirty="0">
                <a:latin typeface="Franklin Gothic Book" panose="020B0503020102020204" pitchFamily="34" charset="0"/>
              </a:rPr>
              <a:t>- Балка продольная - 2шт  (ДШВ- 11030х520х760 мм)</a:t>
            </a:r>
          </a:p>
          <a:p>
            <a:r>
              <a:rPr lang="ru-RU" sz="2000" dirty="0">
                <a:latin typeface="Franklin Gothic Book" panose="020B0503020102020204" pitchFamily="34" charset="0"/>
              </a:rPr>
              <a:t>- Вспомогательные элементы- 34шт</a:t>
            </a:r>
          </a:p>
          <a:p>
            <a:r>
              <a:rPr lang="ru-RU" sz="2000" dirty="0">
                <a:latin typeface="Franklin Gothic Book" panose="020B0503020102020204" pitchFamily="34" charset="0"/>
              </a:rPr>
              <a:t>Общие допуски по ГОСТ 30893.2-</a:t>
            </a:r>
            <a:r>
              <a:rPr lang="en-US" sz="2000" dirty="0" err="1">
                <a:latin typeface="Franklin Gothic Book" panose="020B0503020102020204" pitchFamily="34" charset="0"/>
              </a:rPr>
              <a:t>mK</a:t>
            </a:r>
            <a:endParaRPr lang="ru-RU" sz="2000" dirty="0">
              <a:latin typeface="Franklin Gothic Book" panose="020B0503020102020204" pitchFamily="34" charset="0"/>
            </a:endParaRP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Подготовка соединений под сварку по ГОСТ </a:t>
            </a:r>
            <a:r>
              <a:rPr lang="en-US" sz="2000" dirty="0">
                <a:latin typeface="Franklin Gothic Book" panose="020B0503020102020204" pitchFamily="34" charset="0"/>
              </a:rPr>
              <a:t>ISO 9692-1</a:t>
            </a:r>
            <a:r>
              <a:rPr lang="ru-RU" sz="2000" dirty="0">
                <a:latin typeface="Franklin Gothic Book" panose="020B0503020102020204" pitchFamily="34" charset="0"/>
              </a:rPr>
              <a:t>-2016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Обозначение сварных соединений по ГОСТ Р ИСО 2553-2022, система А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Сварные швы контролировать ультразвуковым методом по ГОСТ Р ИСО 17640-2016, уровень контроля А</a:t>
            </a:r>
          </a:p>
          <a:p>
            <a:endParaRPr lang="ru-RU" sz="2000" dirty="0">
              <a:latin typeface="Franklin Gothic Book" panose="020B0503020102020204" pitchFamily="34" charset="0"/>
            </a:endParaRPr>
          </a:p>
          <a:p>
            <a:r>
              <a:rPr lang="ru-RU" sz="2000" dirty="0">
                <a:latin typeface="Franklin Gothic Book" panose="020B0503020102020204" pitchFamily="34" charset="0"/>
              </a:rPr>
              <a:t>Все детали сборки изготавливаются из стального проката марки 17ГС ГОСТ 19281-2014 толщиной от 8 до 35 мм</a:t>
            </a:r>
          </a:p>
        </p:txBody>
      </p:sp>
    </p:spTree>
    <p:extLst>
      <p:ext uri="{BB962C8B-B14F-4D97-AF65-F5344CB8AC3E}">
        <p14:creationId xmlns:p14="http://schemas.microsoft.com/office/powerpoint/2010/main" val="451539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6402</TotalTime>
  <Words>817</Words>
  <Application>Microsoft Office PowerPoint</Application>
  <PresentationFormat>Широкоэкранный</PresentationFormat>
  <Paragraphs>476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Тема Office</vt:lpstr>
      <vt:lpstr>Узлы позиционера в составе Клепального комплекса</vt:lpstr>
      <vt:lpstr>Сварной каркас колонны позиционера. Общий вид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Сварной каркас рабочей рамы. Общий вид</vt:lpstr>
      <vt:lpstr> Балка поперечная</vt:lpstr>
      <vt:lpstr>Балка продольная </vt:lpstr>
      <vt:lpstr>Узел крепления рамы А</vt:lpstr>
      <vt:lpstr>Узел крепления рамы С</vt:lpstr>
      <vt:lpstr>Привод 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Сверлильно-клепальный автомат</dc:title>
  <dc:creator>019</dc:creator>
  <cp:lastModifiedBy>Alex Vasilisk</cp:lastModifiedBy>
  <cp:revision>53</cp:revision>
  <dcterms:created xsi:type="dcterms:W3CDTF">2023-05-11T08:06:51Z</dcterms:created>
  <dcterms:modified xsi:type="dcterms:W3CDTF">2024-01-17T16:28:34Z</dcterms:modified>
</cp:coreProperties>
</file>